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5" r:id="rId3"/>
    <p:sldId id="296" r:id="rId4"/>
    <p:sldId id="297" r:id="rId5"/>
    <p:sldId id="301" r:id="rId6"/>
    <p:sldId id="302" r:id="rId7"/>
    <p:sldId id="298" r:id="rId8"/>
    <p:sldId id="303" r:id="rId9"/>
    <p:sldId id="306" r:id="rId10"/>
    <p:sldId id="304" r:id="rId11"/>
    <p:sldId id="299" r:id="rId12"/>
    <p:sldId id="309" r:id="rId13"/>
    <p:sldId id="325" r:id="rId14"/>
    <p:sldId id="321" r:id="rId15"/>
    <p:sldId id="310" r:id="rId16"/>
    <p:sldId id="326" r:id="rId17"/>
    <p:sldId id="320" r:id="rId18"/>
    <p:sldId id="300" r:id="rId19"/>
    <p:sldId id="324" r:id="rId20"/>
    <p:sldId id="329" r:id="rId21"/>
    <p:sldId id="327" r:id="rId22"/>
    <p:sldId id="328" r:id="rId23"/>
    <p:sldId id="315" r:id="rId24"/>
    <p:sldId id="318" r:id="rId25"/>
    <p:sldId id="317" r:id="rId26"/>
    <p:sldId id="319" r:id="rId27"/>
    <p:sldId id="322" r:id="rId28"/>
    <p:sldId id="330" r:id="rId29"/>
    <p:sldId id="307" r:id="rId30"/>
    <p:sldId id="331" r:id="rId31"/>
    <p:sldId id="31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6C7"/>
    <a:srgbClr val="6F9D8A"/>
    <a:srgbClr val="58B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Backfill Aggregate Gradations</a:t>
            </a:r>
            <a:endParaRPr lang="en-US" sz="1600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AASHTO 89 (min)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38</c:v>
                </c:pt>
                <c:pt idx="1">
                  <c:v>25</c:v>
                </c:pt>
                <c:pt idx="2">
                  <c:v>19</c:v>
                </c:pt>
                <c:pt idx="3">
                  <c:v>13</c:v>
                </c:pt>
                <c:pt idx="4">
                  <c:v>10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90</c:v>
                </c:pt>
                <c:pt idx="5">
                  <c:v>20</c:v>
                </c:pt>
                <c:pt idx="6">
                  <c:v>5</c:v>
                </c:pt>
                <c:pt idx="7">
                  <c:v>#N/A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Grade A (min)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ymbol val="none"/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38</c:v>
                </c:pt>
                <c:pt idx="1">
                  <c:v>25</c:v>
                </c:pt>
                <c:pt idx="2">
                  <c:v>19</c:v>
                </c:pt>
                <c:pt idx="3">
                  <c:v>13</c:v>
                </c:pt>
                <c:pt idx="4">
                  <c:v>10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xVal>
          <c:yVal>
            <c:numRef>
              <c:f>Sheet1!$C$2:$C$15</c:f>
              <c:numCache>
                <c:formatCode>General</c:formatCode>
                <c:ptCount val="14"/>
                <c:pt idx="0">
                  <c:v>100</c:v>
                </c:pt>
                <c:pt idx="1">
                  <c:v>90</c:v>
                </c:pt>
                <c:pt idx="2">
                  <c:v>#N/A</c:v>
                </c:pt>
                <c:pt idx="3">
                  <c:v>25</c:v>
                </c:pt>
                <c:pt idx="4">
                  <c:v>#N/A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Grade F (min)</c:v>
                </c:pt>
              </c:strCache>
            </c:strRef>
          </c:tx>
          <c:spPr>
            <a:ln>
              <a:solidFill>
                <a:schemeClr val="accent5"/>
              </a:solidFill>
              <a:prstDash val="sysDash"/>
            </a:ln>
          </c:spPr>
          <c:marker>
            <c:symbol val="none"/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38</c:v>
                </c:pt>
                <c:pt idx="1">
                  <c:v>25</c:v>
                </c:pt>
                <c:pt idx="2">
                  <c:v>19</c:v>
                </c:pt>
                <c:pt idx="3">
                  <c:v>13</c:v>
                </c:pt>
                <c:pt idx="4">
                  <c:v>10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xVal>
          <c:yVal>
            <c:numRef>
              <c:f>Sheet1!$D$2:$D$15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90</c:v>
                </c:pt>
                <c:pt idx="4">
                  <c:v>#N/A</c:v>
                </c:pt>
                <c:pt idx="5">
                  <c:v>15</c:v>
                </c:pt>
                <c:pt idx="6">
                  <c:v>0</c:v>
                </c:pt>
                <c:pt idx="7">
                  <c:v>#N/A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AASHTO 89 (max)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38</c:v>
                </c:pt>
                <c:pt idx="1">
                  <c:v>25</c:v>
                </c:pt>
                <c:pt idx="2">
                  <c:v>19</c:v>
                </c:pt>
                <c:pt idx="3">
                  <c:v>13</c:v>
                </c:pt>
                <c:pt idx="4">
                  <c:v>10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xVal>
          <c:yVal>
            <c:numRef>
              <c:f>Sheet1!$E$2:$E$15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55</c:v>
                </c:pt>
                <c:pt idx="6">
                  <c:v>30</c:v>
                </c:pt>
                <c:pt idx="7">
                  <c:v>#N/A</c:v>
                </c:pt>
                <c:pt idx="8">
                  <c:v>10</c:v>
                </c:pt>
                <c:pt idx="9">
                  <c:v>#N/A</c:v>
                </c:pt>
                <c:pt idx="10">
                  <c:v>#N/A</c:v>
                </c:pt>
                <c:pt idx="11">
                  <c:v>5</c:v>
                </c:pt>
                <c:pt idx="12">
                  <c:v>#N/A</c:v>
                </c:pt>
                <c:pt idx="13">
                  <c:v>#N/A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Grade A (max)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38</c:v>
                </c:pt>
                <c:pt idx="1">
                  <c:v>25</c:v>
                </c:pt>
                <c:pt idx="2">
                  <c:v>19</c:v>
                </c:pt>
                <c:pt idx="3">
                  <c:v>13</c:v>
                </c:pt>
                <c:pt idx="4">
                  <c:v>10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xVal>
          <c:yVal>
            <c:numRef>
              <c:f>Sheet1!$F$2:$F$15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#N/A</c:v>
                </c:pt>
                <c:pt idx="3">
                  <c:v>60</c:v>
                </c:pt>
                <c:pt idx="4">
                  <c:v>#N/A</c:v>
                </c:pt>
                <c:pt idx="5">
                  <c:v>10</c:v>
                </c:pt>
                <c:pt idx="6">
                  <c:v>5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Grade F (max)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Sheet1!$A$2:$A$15</c:f>
              <c:numCache>
                <c:formatCode>General</c:formatCode>
                <c:ptCount val="14"/>
                <c:pt idx="0">
                  <c:v>38</c:v>
                </c:pt>
                <c:pt idx="1">
                  <c:v>25</c:v>
                </c:pt>
                <c:pt idx="2">
                  <c:v>19</c:v>
                </c:pt>
                <c:pt idx="3">
                  <c:v>13</c:v>
                </c:pt>
                <c:pt idx="4">
                  <c:v>10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xVal>
          <c:yVal>
            <c:numRef>
              <c:f>Sheet1!$G$2:$G$15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#N/A</c:v>
                </c:pt>
                <c:pt idx="5">
                  <c:v>60</c:v>
                </c:pt>
                <c:pt idx="6">
                  <c:v>15</c:v>
                </c:pt>
                <c:pt idx="7">
                  <c:v>#N/A</c:v>
                </c:pt>
                <c:pt idx="8">
                  <c:v>5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82656"/>
        <c:axId val="22984576"/>
      </c:scatterChart>
      <c:valAx>
        <c:axId val="22982656"/>
        <c:scaling>
          <c:orientation val="maxMin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 smtClean="0"/>
                  <a:t>Particle Size (mm)</a:t>
                </a:r>
                <a:endParaRPr lang="en-US" sz="11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2984576"/>
        <c:crosses val="autoZero"/>
        <c:crossBetween val="midCat"/>
        <c:majorUnit val="10"/>
      </c:valAx>
      <c:valAx>
        <c:axId val="22984576"/>
        <c:scaling>
          <c:orientation val="minMax"/>
          <c:max val="100"/>
          <c:min val="0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Percent Passing</a:t>
                </a:r>
                <a:endParaRPr lang="en-US" sz="11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2982656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987F4-0E0A-488F-B5BF-A5E47C795A75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2C5BD-D6DD-472A-836A-00D8D69D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4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D144D-7AB1-4AC0-831A-44B66197E9F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E4DF7-928E-48FE-8177-B0F0C055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000" b="1">
                <a:latin typeface="+mn-lt"/>
              </a:defRPr>
            </a:lvl1pPr>
            <a:lvl2pPr>
              <a:spcAft>
                <a:spcPts val="400"/>
              </a:spcAft>
              <a:defRPr sz="18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010400" y="158157"/>
            <a:ext cx="1981200" cy="6556248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tile tx="2540000" ty="0" sx="93000" sy="100000" flip="x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000" b="1"/>
            </a:lvl1pPr>
            <a:lvl2pPr>
              <a:spcAft>
                <a:spcPts val="400"/>
              </a:spcAft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000" b="1"/>
            </a:lvl1pPr>
            <a:lvl2pPr>
              <a:spcAft>
                <a:spcPts val="400"/>
              </a:spcAft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6200000" scaled="0"/>
          </a:gra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spcBef>
                <a:spcPts val="1600"/>
              </a:spcBef>
              <a:spcAft>
                <a:spcPts val="600"/>
              </a:spcAft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6200000" scaled="0"/>
          </a:gradFill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spcBef>
                <a:spcPts val="1600"/>
              </a:spcBef>
              <a:spcAft>
                <a:spcPts val="600"/>
              </a:spcAft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2397" y="153834"/>
            <a:ext cx="8814047" cy="1346447"/>
          </a:xfrm>
          <a:prstGeom prst="rect">
            <a:avLst/>
          </a:prstGeom>
          <a:blipFill dpi="0" rotWithShape="0">
            <a:blip r:embed="rId13">
              <a:alphaModFix amt="10000"/>
            </a:blip>
            <a:srcRect/>
            <a:tile tx="0" ty="635000" sx="93000" sy="100000" flip="x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ts val="1800"/>
        </a:spcBef>
        <a:spcAft>
          <a:spcPts val="800"/>
        </a:spcAft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ts val="400"/>
        </a:spcBef>
        <a:spcAft>
          <a:spcPts val="200"/>
        </a:spcAft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ts val="400"/>
        </a:spcBef>
        <a:spcAft>
          <a:spcPts val="200"/>
        </a:spcAft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ts val="400"/>
        </a:spcBef>
        <a:spcAft>
          <a:spcPts val="200"/>
        </a:spcAft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ts val="400"/>
        </a:spcBef>
        <a:spcAft>
          <a:spcPts val="200"/>
        </a:spcAft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Jesse G Rauser, PE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Maree</a:t>
            </a:r>
            <a:r>
              <a:rPr lang="en-US" dirty="0" smtClean="0"/>
              <a:t> Michel Bridge GRS-IBS Abutment:</a:t>
            </a:r>
            <a:br>
              <a:rPr lang="en-US" dirty="0" smtClean="0"/>
            </a:br>
            <a:r>
              <a:rPr lang="en-US" sz="3600" dirty="0" smtClean="0"/>
              <a:t>Lessons Learned</a:t>
            </a:r>
            <a:endParaRPr lang="en-US" sz="3600" dirty="0"/>
          </a:p>
        </p:txBody>
      </p:sp>
      <p:pic>
        <p:nvPicPr>
          <p:cNvPr id="4" name="Picture 5" descr="U:\D6758\Conferences\SWGEC 2014\LaDOTD_LogoColo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1774" y="5607420"/>
            <a:ext cx="1984248" cy="111614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1334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95" y="1741488"/>
            <a:ext cx="3532909" cy="4571999"/>
          </a:xfrm>
          <a:prstGeom prst="rect">
            <a:avLst/>
          </a:prstGeom>
          <a:ln w="6350">
            <a:solidFill>
              <a:schemeClr val="accent6">
                <a:alpha val="7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69" rev="0"/>
            </a:camera>
            <a:lightRig rig="threePt" dir="t"/>
          </a:scene3d>
        </p:spPr>
      </p:pic>
      <p:pic>
        <p:nvPicPr>
          <p:cNvPr id="14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532909" cy="4571999"/>
          </a:xfrm>
          <a:prstGeom prst="rect">
            <a:avLst/>
          </a:prstGeom>
          <a:ln w="6350">
            <a:solidFill>
              <a:schemeClr val="accent6">
                <a:alpha val="7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69" rev="300000"/>
            </a:camera>
            <a:lightRig rig="threePt" dir="t"/>
          </a:scene3d>
        </p:spPr>
      </p:pic>
      <p:pic>
        <p:nvPicPr>
          <p:cNvPr id="13" name="Content Placeholder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044" r="1303" b="1294"/>
          <a:stretch/>
        </p:blipFill>
        <p:spPr>
          <a:xfrm>
            <a:off x="1066799" y="1752600"/>
            <a:ext cx="3526278" cy="4572000"/>
          </a:xfrm>
          <a:prstGeom prst="rect">
            <a:avLst/>
          </a:prstGeom>
          <a:ln w="6350">
            <a:solidFill>
              <a:schemeClr val="accent6">
                <a:alpha val="7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69" rev="0"/>
            </a:camera>
            <a:lightRig rig="threePt" dir="t"/>
          </a:scene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Stability Analysis Spreadsheet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3532909" cy="4572000"/>
          </a:xfrm>
          <a:ln w="6350">
            <a:solidFill>
              <a:schemeClr val="accent6">
                <a:alpha val="7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69" rev="600000"/>
            </a:camera>
            <a:lightRig rig="threePt" dir="t"/>
          </a:scene3d>
        </p:spPr>
      </p:pic>
      <p:pic>
        <p:nvPicPr>
          <p:cNvPr id="12" name="Content Placeholder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1131" r="1695" b="1207"/>
          <a:stretch/>
        </p:blipFill>
        <p:spPr>
          <a:xfrm>
            <a:off x="838200" y="1676400"/>
            <a:ext cx="3501958" cy="4572000"/>
          </a:xfrm>
          <a:prstGeom prst="rect">
            <a:avLst/>
          </a:prstGeom>
          <a:ln w="6350">
            <a:solidFill>
              <a:schemeClr val="accent6">
                <a:alpha val="7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69" rev="300000"/>
            </a:camera>
            <a:lightRig rig="threePt" dir="t"/>
          </a:scene3d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t="697" r="1633" b="1250"/>
          <a:stretch/>
        </p:blipFill>
        <p:spPr>
          <a:xfrm>
            <a:off x="533400" y="1620981"/>
            <a:ext cx="3516493" cy="4572000"/>
          </a:xfrm>
          <a:ln w="6350">
            <a:solidFill>
              <a:schemeClr val="accent6">
                <a:alpha val="7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1599969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354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&amp; Bids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FHWA guide spec was finalized in August 2012</a:t>
            </a:r>
          </a:p>
          <a:p>
            <a:pPr lvl="1"/>
            <a:r>
              <a:rPr lang="en-US" dirty="0" smtClean="0"/>
              <a:t>Unfortunately, we began writing our spec in June 2012</a:t>
            </a:r>
          </a:p>
          <a:p>
            <a:r>
              <a:rPr lang="en-US" dirty="0" smtClean="0"/>
              <a:t>LADOTD spec was based on:</a:t>
            </a:r>
          </a:p>
          <a:p>
            <a:pPr lvl="1"/>
            <a:r>
              <a:rPr lang="en-US" dirty="0" smtClean="0"/>
              <a:t>Our existing MSE wall spec</a:t>
            </a:r>
          </a:p>
          <a:p>
            <a:pPr lvl="1"/>
            <a:r>
              <a:rPr lang="en-US" dirty="0" smtClean="0"/>
              <a:t>FHWA Implementation Guide</a:t>
            </a:r>
          </a:p>
          <a:p>
            <a:pPr lvl="1"/>
            <a:r>
              <a:rPr lang="en-US" dirty="0" smtClean="0"/>
              <a:t>Other states’ GRS specs</a:t>
            </a:r>
          </a:p>
          <a:p>
            <a:r>
              <a:rPr lang="en-US" dirty="0" smtClean="0"/>
              <a:t>Using the guide spec would have been </a:t>
            </a:r>
            <a:r>
              <a:rPr lang="en-US" u="sng" dirty="0" smtClean="0"/>
              <a:t>MUCH</a:t>
            </a:r>
            <a:r>
              <a:rPr lang="en-US" dirty="0" smtClean="0"/>
              <a:t> easier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9445" y="613201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FHWA-HRT-12-051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23" y="1731543"/>
            <a:ext cx="3386354" cy="438234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2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0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Separating </a:t>
            </a:r>
            <a:r>
              <a:rPr lang="en-US" dirty="0"/>
              <a:t>guidelines from </a:t>
            </a:r>
            <a:r>
              <a:rPr lang="en-US" dirty="0" smtClean="0"/>
              <a:t>necessary specifications</a:t>
            </a:r>
            <a:endParaRPr lang="en-US" dirty="0"/>
          </a:p>
          <a:p>
            <a:pPr lvl="1"/>
            <a:r>
              <a:rPr lang="en-US" dirty="0"/>
              <a:t>This is difficult when you haven’t </a:t>
            </a:r>
            <a:r>
              <a:rPr lang="en-US" dirty="0" smtClean="0"/>
              <a:t>actually built </a:t>
            </a:r>
            <a:r>
              <a:rPr lang="en-US" dirty="0"/>
              <a:t>one </a:t>
            </a:r>
            <a:r>
              <a:rPr lang="en-US" dirty="0" smtClean="0"/>
              <a:t>yet!</a:t>
            </a:r>
          </a:p>
          <a:p>
            <a:pPr lvl="1"/>
            <a:r>
              <a:rPr lang="en-US" dirty="0" smtClean="0"/>
              <a:t>Leave flexibility for a method type spec (i.e., backfill compaction)</a:t>
            </a:r>
          </a:p>
          <a:p>
            <a:r>
              <a:rPr lang="en-US" dirty="0" smtClean="0"/>
              <a:t>Deciding </a:t>
            </a:r>
            <a:r>
              <a:rPr lang="en-US" dirty="0"/>
              <a:t>what needs to go in the specification vs. plans</a:t>
            </a:r>
          </a:p>
          <a:p>
            <a:pPr lvl="1"/>
            <a:r>
              <a:rPr lang="en-US" dirty="0"/>
              <a:t>This took several iterations based on FHWA and LADOTD </a:t>
            </a:r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Leave flexibility for different facing elements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Writing for </a:t>
            </a:r>
            <a:r>
              <a:rPr lang="en-US" dirty="0"/>
              <a:t>a specific audience</a:t>
            </a:r>
          </a:p>
          <a:p>
            <a:pPr lvl="1"/>
            <a:r>
              <a:rPr lang="en-US" dirty="0"/>
              <a:t>Spec for a contractor is different than one written for in-house forces</a:t>
            </a:r>
          </a:p>
          <a:p>
            <a:pPr lvl="1"/>
            <a:r>
              <a:rPr lang="en-US" dirty="0" smtClean="0"/>
              <a:t>Allow District construction inspectors and engineers to review plans &amp; specs</a:t>
            </a:r>
            <a:endParaRPr lang="en-US" dirty="0"/>
          </a:p>
          <a:p>
            <a:pPr lvl="1"/>
            <a:r>
              <a:rPr lang="en-US" dirty="0"/>
              <a:t>In hindsight, </a:t>
            </a:r>
            <a:r>
              <a:rPr lang="en-US" dirty="0" smtClean="0"/>
              <a:t>the specification should have erred on the side of being more prescriptive</a:t>
            </a:r>
            <a:endParaRPr lang="en-US" dirty="0"/>
          </a:p>
          <a:p>
            <a:r>
              <a:rPr lang="en-US" dirty="0" smtClean="0"/>
              <a:t>Addressing the availability of materials or new materials</a:t>
            </a:r>
          </a:p>
          <a:p>
            <a:pPr lvl="1"/>
            <a:r>
              <a:rPr lang="en-US" dirty="0" smtClean="0"/>
              <a:t>Approved products list?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Writing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Bids came back high</a:t>
            </a:r>
          </a:p>
          <a:p>
            <a:pPr lvl="1"/>
            <a:r>
              <a:rPr lang="en-US" dirty="0" smtClean="0"/>
              <a:t>DOTD Estimate: $1.9M</a:t>
            </a:r>
          </a:p>
          <a:p>
            <a:pPr lvl="1"/>
            <a:r>
              <a:rPr lang="en-US" dirty="0" smtClean="0"/>
              <a:t>High Bidder: $3.5M</a:t>
            </a:r>
          </a:p>
          <a:p>
            <a:pPr lvl="1"/>
            <a:r>
              <a:rPr lang="en-US" dirty="0" smtClean="0"/>
              <a:t>Low Bidder: $3.0M</a:t>
            </a:r>
          </a:p>
          <a:p>
            <a:r>
              <a:rPr lang="en-US" dirty="0" smtClean="0"/>
              <a:t>Contractor comments:</a:t>
            </a:r>
          </a:p>
          <a:p>
            <a:pPr lvl="1"/>
            <a:r>
              <a:rPr lang="en-US" dirty="0" smtClean="0"/>
              <a:t>Unfamiliar type of work</a:t>
            </a:r>
          </a:p>
          <a:p>
            <a:pPr lvl="1"/>
            <a:r>
              <a:rPr lang="en-US" dirty="0" smtClean="0"/>
              <a:t>Solid blocks &amp; stained blocks too costly/difficult to obtain</a:t>
            </a:r>
          </a:p>
          <a:p>
            <a:pPr lvl="1"/>
            <a:r>
              <a:rPr lang="en-US" dirty="0" smtClean="0"/>
              <a:t>75-day project duration too tight</a:t>
            </a:r>
          </a:p>
          <a:p>
            <a:pPr lvl="1"/>
            <a:r>
              <a:rPr lang="en-US" dirty="0" smtClean="0"/>
              <a:t>Stone backfill in spec was not readily obtainable</a:t>
            </a:r>
          </a:p>
          <a:p>
            <a:pPr lvl="1"/>
            <a:r>
              <a:rPr lang="en-US" dirty="0" smtClean="0"/>
              <a:t>Wingwall details unclear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Plans &amp; specs were modified based on </a:t>
            </a:r>
            <a:r>
              <a:rPr lang="en-US" dirty="0" smtClean="0"/>
              <a:t>contractor feedback</a:t>
            </a:r>
            <a:endParaRPr lang="en-US" dirty="0"/>
          </a:p>
          <a:p>
            <a:pPr lvl="1"/>
            <a:r>
              <a:rPr lang="en-US" dirty="0" smtClean="0"/>
              <a:t>Stained </a:t>
            </a:r>
            <a:r>
              <a:rPr lang="en-US" dirty="0"/>
              <a:t>blocks removed</a:t>
            </a:r>
          </a:p>
          <a:p>
            <a:pPr lvl="1"/>
            <a:r>
              <a:rPr lang="en-US" dirty="0"/>
              <a:t>Hollow blocks </a:t>
            </a:r>
            <a:r>
              <a:rPr lang="en-US" dirty="0" smtClean="0"/>
              <a:t>added</a:t>
            </a:r>
            <a:endParaRPr lang="en-US" dirty="0"/>
          </a:p>
          <a:p>
            <a:pPr lvl="1"/>
            <a:r>
              <a:rPr lang="en-US" dirty="0" smtClean="0"/>
              <a:t>Project duration increased to 90 days</a:t>
            </a:r>
          </a:p>
          <a:p>
            <a:pPr lvl="1"/>
            <a:r>
              <a:rPr lang="en-US" dirty="0" smtClean="0"/>
              <a:t>Backfill specs changed</a:t>
            </a:r>
            <a:endParaRPr lang="en-US" dirty="0"/>
          </a:p>
          <a:p>
            <a:pPr lvl="1"/>
            <a:r>
              <a:rPr lang="en-US" dirty="0"/>
              <a:t>Additional wingwall details added to </a:t>
            </a:r>
            <a:r>
              <a:rPr lang="en-US" dirty="0" smtClean="0"/>
              <a:t>plans</a:t>
            </a:r>
          </a:p>
          <a:p>
            <a:pPr lvl="1"/>
            <a:r>
              <a:rPr lang="en-US" dirty="0"/>
              <a:t>Scheduled mandatory pre-bid meeting with FHWA </a:t>
            </a:r>
            <a:r>
              <a:rPr lang="en-US" dirty="0" smtClean="0"/>
              <a:t>expert</a:t>
            </a:r>
          </a:p>
          <a:p>
            <a:r>
              <a:rPr lang="en-US" dirty="0" smtClean="0"/>
              <a:t>Intent was to decrease unit cost of GRS pay item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2013 Letting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LADOTD Standard Spec book has Grades A-F for stone</a:t>
            </a:r>
          </a:p>
          <a:p>
            <a:pPr lvl="1"/>
            <a:r>
              <a:rPr lang="en-US" dirty="0" smtClean="0"/>
              <a:t>All gradations were compared to AASHTO 89 stone</a:t>
            </a:r>
          </a:p>
          <a:p>
            <a:pPr lvl="1"/>
            <a:r>
              <a:rPr lang="en-US" dirty="0" smtClean="0"/>
              <a:t>Grade F matched AASHTO 89 very closely</a:t>
            </a:r>
          </a:p>
          <a:p>
            <a:pPr lvl="1"/>
            <a:r>
              <a:rPr lang="en-US" dirty="0" smtClean="0"/>
              <a:t>Grade F was selected for 1</a:t>
            </a:r>
            <a:r>
              <a:rPr lang="en-US" baseline="30000" dirty="0" smtClean="0"/>
              <a:t>st</a:t>
            </a:r>
            <a:r>
              <a:rPr lang="en-US" dirty="0" smtClean="0"/>
              <a:t> spec</a:t>
            </a:r>
          </a:p>
          <a:p>
            <a:r>
              <a:rPr lang="en-US" dirty="0" smtClean="0"/>
              <a:t>Contractors were not familiar with Grade F stone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reletting</a:t>
            </a:r>
            <a:r>
              <a:rPr lang="en-US" dirty="0" smtClean="0"/>
              <a:t>, a Grade A stone was specified (similar to #57)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Gradation Specification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6178341"/>
              </p:ext>
            </p:extLst>
          </p:nvPr>
        </p:nvGraphicFramePr>
        <p:xfrm>
          <a:off x="457200" y="1719262"/>
          <a:ext cx="4038600" cy="483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91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Tried to reduce block spec  from 4,000 psi to 1,900 psi (ASTM C 90)</a:t>
            </a:r>
          </a:p>
          <a:p>
            <a:pPr lvl="1"/>
            <a:r>
              <a:rPr lang="en-US" dirty="0"/>
              <a:t>4,000 psi may not be critical in a non-shrink swell environment</a:t>
            </a:r>
          </a:p>
          <a:p>
            <a:r>
              <a:rPr lang="en-US" dirty="0"/>
              <a:t>Local FHWA office rejected the spec change, because</a:t>
            </a:r>
          </a:p>
          <a:p>
            <a:pPr lvl="1"/>
            <a:r>
              <a:rPr lang="en-US" dirty="0"/>
              <a:t>FHWA Implementation Guide recommends 4,000 psi</a:t>
            </a:r>
          </a:p>
          <a:p>
            <a:pPr lvl="1"/>
            <a:r>
              <a:rPr lang="en-US" dirty="0"/>
              <a:t>Quote from semi-local supplier suggested no cost difference between 4,000 psi and 1,900 psi blocks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101600" dist="38100" dir="42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CMU Block Specification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54864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Hollow CMU Blocks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Bids </a:t>
            </a:r>
            <a:r>
              <a:rPr lang="en-US" dirty="0"/>
              <a:t>still came back high</a:t>
            </a:r>
          </a:p>
          <a:p>
            <a:pPr lvl="1"/>
            <a:r>
              <a:rPr lang="en-US" dirty="0"/>
              <a:t>DOTD Estimate: $2.2M (116</a:t>
            </a:r>
            <a:r>
              <a:rPr lang="en-US" dirty="0" smtClean="0"/>
              <a:t>%)</a:t>
            </a:r>
          </a:p>
          <a:p>
            <a:pPr lvl="2"/>
            <a:r>
              <a:rPr lang="en-US" dirty="0" smtClean="0"/>
              <a:t>Increase partially due to correcting a mistake in the GRS unit cost estimate</a:t>
            </a:r>
            <a:endParaRPr lang="en-US" dirty="0"/>
          </a:p>
          <a:p>
            <a:pPr lvl="1"/>
            <a:r>
              <a:rPr lang="en-US" dirty="0"/>
              <a:t>High Bidder: $4.0M (114%)</a:t>
            </a:r>
          </a:p>
          <a:p>
            <a:pPr lvl="1"/>
            <a:r>
              <a:rPr lang="en-US" dirty="0"/>
              <a:t>Low Bidder: $3.1M (103%) </a:t>
            </a:r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/>
              <a:t>bidder’s unit cost for GRS was $150/</a:t>
            </a:r>
            <a:r>
              <a:rPr lang="en-US" dirty="0" err="1"/>
              <a:t>sf</a:t>
            </a:r>
            <a:r>
              <a:rPr lang="en-US" dirty="0"/>
              <a:t> </a:t>
            </a:r>
            <a:r>
              <a:rPr lang="en-US" dirty="0" smtClean="0"/>
              <a:t>for both </a:t>
            </a:r>
            <a:r>
              <a:rPr lang="en-US" dirty="0"/>
              <a:t>bids</a:t>
            </a:r>
          </a:p>
          <a:p>
            <a:pPr lvl="1"/>
            <a:r>
              <a:rPr lang="en-US" dirty="0" smtClean="0"/>
              <a:t>Difference of 4 to 5 times LADOTD estimate</a:t>
            </a:r>
          </a:p>
          <a:p>
            <a:pPr lvl="1"/>
            <a:r>
              <a:rPr lang="en-US" dirty="0" smtClean="0"/>
              <a:t>Even after addressing Contractor feedback, no change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Only </a:t>
            </a:r>
            <a:r>
              <a:rPr lang="en-US" dirty="0"/>
              <a:t>traditional bridge (i.e., pile driving) contractors bid on the project</a:t>
            </a:r>
          </a:p>
          <a:p>
            <a:pPr lvl="1"/>
            <a:r>
              <a:rPr lang="en-US" dirty="0"/>
              <a:t>Were bids intentionally high?</a:t>
            </a:r>
          </a:p>
          <a:p>
            <a:pPr lvl="1"/>
            <a:r>
              <a:rPr lang="en-US" dirty="0"/>
              <a:t>Would earthwork contractors have been more competitive</a:t>
            </a:r>
            <a:r>
              <a:rPr lang="en-US" dirty="0" smtClean="0"/>
              <a:t>?</a:t>
            </a:r>
          </a:p>
          <a:p>
            <a:r>
              <a:rPr lang="en-US" dirty="0"/>
              <a:t>First comment at pre-bid meeting “Can we VE driven piles instead?”</a:t>
            </a:r>
          </a:p>
          <a:p>
            <a:pPr lvl="1"/>
            <a:r>
              <a:rPr lang="en-US" dirty="0"/>
              <a:t>No technical questions were asked </a:t>
            </a:r>
            <a:r>
              <a:rPr lang="en-US" dirty="0" smtClean="0"/>
              <a:t>(as </a:t>
            </a:r>
            <a:r>
              <a:rPr lang="en-US" dirty="0"/>
              <a:t>usual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Project </a:t>
            </a:r>
            <a:r>
              <a:rPr lang="en-US" dirty="0"/>
              <a:t>was awarded to low bidder in spite of high </a:t>
            </a:r>
            <a:r>
              <a:rPr lang="en-US" dirty="0" smtClean="0"/>
              <a:t>bids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2014 </a:t>
            </a:r>
            <a:r>
              <a:rPr lang="en-US" dirty="0" err="1" smtClean="0"/>
              <a:t>ReLetting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823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101600" dist="38100" dir="42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Although channel was mostly static, too deep for earthen dams</a:t>
            </a:r>
          </a:p>
          <a:p>
            <a:pPr lvl="1"/>
            <a:r>
              <a:rPr lang="en-US" dirty="0" smtClean="0"/>
              <a:t>Cofferdam was required</a:t>
            </a:r>
          </a:p>
          <a:p>
            <a:r>
              <a:rPr lang="en-US" dirty="0" smtClean="0"/>
              <a:t>Permit stipulated that canal could not be fully blocked</a:t>
            </a:r>
          </a:p>
          <a:p>
            <a:pPr lvl="1"/>
            <a:r>
              <a:rPr lang="en-US" dirty="0" smtClean="0"/>
              <a:t>Separate cofferdams for each side of abutment</a:t>
            </a:r>
          </a:p>
          <a:p>
            <a:r>
              <a:rPr lang="en-US" dirty="0"/>
              <a:t>Cofferdam Estimate</a:t>
            </a:r>
          </a:p>
          <a:p>
            <a:pPr lvl="1"/>
            <a:r>
              <a:rPr lang="en-US" dirty="0"/>
              <a:t>Low Bidder: $65K</a:t>
            </a:r>
          </a:p>
          <a:p>
            <a:pPr lvl="1"/>
            <a:r>
              <a:rPr lang="en-US" dirty="0"/>
              <a:t>High Bidder: $365K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Cofferdam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488198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Building RSF Inside Cofferdam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/>
              <a:t>there confusion among contractors as to the best dewatering strategy</a:t>
            </a:r>
            <a:r>
              <a:rPr lang="en-US" dirty="0" smtClean="0"/>
              <a:t>?</a:t>
            </a:r>
          </a:p>
          <a:p>
            <a:r>
              <a:rPr lang="en-US" dirty="0" smtClean="0"/>
              <a:t>Low bidder claimed permit wasn’t available for review early enough</a:t>
            </a:r>
          </a:p>
          <a:p>
            <a:r>
              <a:rPr lang="en-US" dirty="0" smtClean="0"/>
              <a:t>Cofferdams impacted construction schedule</a:t>
            </a:r>
          </a:p>
          <a:p>
            <a:pPr lvl="1"/>
            <a:r>
              <a:rPr lang="en-US" dirty="0" smtClean="0"/>
              <a:t>Did the low bidder underestimate the dewatering requirements for the project?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101600" dist="38100" dir="42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Cofferdam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496824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Compacting Lift Inside Cofferdam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823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101600" dist="38100" dir="42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 abutment had block </a:t>
            </a:r>
            <a:r>
              <a:rPr lang="en-US" dirty="0" smtClean="0"/>
              <a:t>alignment problems</a:t>
            </a:r>
          </a:p>
          <a:p>
            <a:pPr lvl="1"/>
            <a:r>
              <a:rPr lang="en-US" dirty="0" smtClean="0"/>
              <a:t>Tilting out of plumb</a:t>
            </a:r>
          </a:p>
          <a:p>
            <a:pPr lvl="1"/>
            <a:r>
              <a:rPr lang="en-US" dirty="0" smtClean="0"/>
              <a:t>Sliding away from abutment during compaction</a:t>
            </a:r>
          </a:p>
          <a:p>
            <a:r>
              <a:rPr lang="en-US" dirty="0" smtClean="0"/>
              <a:t>Contractor’s request to grind blocks &amp; use shims was initially rejected</a:t>
            </a:r>
            <a:endParaRPr lang="en-US" dirty="0"/>
          </a:p>
          <a:p>
            <a:r>
              <a:rPr lang="en-US" dirty="0" smtClean="0"/>
              <a:t>We first ruled out</a:t>
            </a:r>
          </a:p>
          <a:p>
            <a:pPr lvl="1"/>
            <a:r>
              <a:rPr lang="en-US" dirty="0" smtClean="0"/>
              <a:t>First row - was placed carefully &amp; surveyed</a:t>
            </a:r>
          </a:p>
          <a:p>
            <a:pPr lvl="1"/>
            <a:r>
              <a:rPr lang="en-US" dirty="0" smtClean="0"/>
              <a:t>Block tolerances - were OK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CMU Block Alignment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96824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Constructing First Row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Method spec did not force adherence to good practices from the Implementation Guide</a:t>
            </a:r>
          </a:p>
          <a:p>
            <a:pPr lvl="1"/>
            <a:r>
              <a:rPr lang="en-US" dirty="0" smtClean="0"/>
              <a:t>Hand tamping</a:t>
            </a:r>
          </a:p>
          <a:p>
            <a:pPr lvl="1"/>
            <a:r>
              <a:rPr lang="en-US" dirty="0" smtClean="0"/>
              <a:t>Walking on top of blocks</a:t>
            </a:r>
          </a:p>
          <a:p>
            <a:r>
              <a:rPr lang="en-US" dirty="0" smtClean="0"/>
              <a:t>LADOTD Recommendations</a:t>
            </a:r>
            <a:endParaRPr lang="en-US" dirty="0"/>
          </a:p>
          <a:p>
            <a:pPr lvl="1"/>
            <a:r>
              <a:rPr lang="en-US" u="sng" dirty="0"/>
              <a:t>Improve compaction methods</a:t>
            </a:r>
          </a:p>
          <a:p>
            <a:pPr lvl="1"/>
            <a:r>
              <a:rPr lang="en-US" dirty="0" smtClean="0"/>
              <a:t>Grind &amp; shim only when needed</a:t>
            </a:r>
          </a:p>
          <a:p>
            <a:r>
              <a:rPr lang="en-US" dirty="0" smtClean="0"/>
              <a:t>Improved compaction methods fixed most problems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solid blocks on the 2</a:t>
            </a:r>
            <a:r>
              <a:rPr lang="en-US" baseline="30000" dirty="0"/>
              <a:t>nd</a:t>
            </a:r>
            <a:r>
              <a:rPr lang="en-US" dirty="0"/>
              <a:t> bridge reduced </a:t>
            </a:r>
            <a:r>
              <a:rPr lang="en-US" dirty="0" smtClean="0"/>
              <a:t>sliding</a:t>
            </a:r>
          </a:p>
          <a:p>
            <a:pPr lvl="1"/>
            <a:r>
              <a:rPr lang="en-US" dirty="0" smtClean="0"/>
              <a:t>Flexibility for field </a:t>
            </a:r>
            <a:r>
              <a:rPr lang="en-US" dirty="0"/>
              <a:t>engineer </a:t>
            </a:r>
            <a:r>
              <a:rPr lang="en-US" dirty="0" smtClean="0"/>
              <a:t>to </a:t>
            </a:r>
            <a:r>
              <a:rPr lang="en-US" dirty="0"/>
              <a:t>modify method spec </a:t>
            </a:r>
            <a:r>
              <a:rPr lang="en-US" dirty="0" smtClean="0"/>
              <a:t>helped to </a:t>
            </a:r>
            <a:r>
              <a:rPr lang="en-US" dirty="0"/>
              <a:t>achieve a better product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101600" dist="38100" dir="42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CMU Block Alignment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6766" y="5488198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Compacting Against CMU Blocks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Block supplier provided certs at beginning of project</a:t>
            </a:r>
          </a:p>
          <a:p>
            <a:pPr lvl="1"/>
            <a:r>
              <a:rPr lang="en-US" dirty="0" smtClean="0"/>
              <a:t>Showed passing block strength</a:t>
            </a:r>
          </a:p>
          <a:p>
            <a:r>
              <a:rPr lang="en-US" dirty="0" smtClean="0"/>
              <a:t>Blocks delivered to site showed damage</a:t>
            </a:r>
          </a:p>
          <a:p>
            <a:pPr lvl="1"/>
            <a:r>
              <a:rPr lang="en-US" dirty="0" smtClean="0"/>
              <a:t>Some were cracked on pallet</a:t>
            </a:r>
          </a:p>
          <a:p>
            <a:pPr lvl="1"/>
            <a:r>
              <a:rPr lang="en-US" dirty="0" smtClean="0"/>
              <a:t>Others cracked during construction</a:t>
            </a:r>
          </a:p>
          <a:p>
            <a:r>
              <a:rPr lang="en-US" dirty="0" smtClean="0"/>
              <a:t>Spec only required certs, no regimented QA/QC plan</a:t>
            </a:r>
          </a:p>
          <a:p>
            <a:pPr lvl="1"/>
            <a:r>
              <a:rPr lang="en-US" dirty="0" smtClean="0"/>
              <a:t>Local FHWA office requested independent testing after visiting site</a:t>
            </a:r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2199"/>
            <a:ext cx="4038600" cy="258102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2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CMU Block Integrity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2197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Hollow CMU Compressive Strength Cert.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CMU Block Integrity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1337801"/>
              </p:ext>
            </p:extLst>
          </p:nvPr>
        </p:nvGraphicFramePr>
        <p:xfrm>
          <a:off x="457200" y="1930400"/>
          <a:ext cx="4038600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en-U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Block</a:t>
                      </a:r>
                      <a:endParaRPr lang="en-U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Compressive Strength (psi)</a:t>
                      </a:r>
                      <a:endParaRPr lang="en-U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Tested</a:t>
                      </a:r>
                      <a:endParaRPr lang="en-U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U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Tested</a:t>
                      </a:r>
                      <a:endParaRPr lang="en-U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Required</a:t>
                      </a:r>
                      <a:endParaRPr lang="en-U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Ratio</a:t>
                      </a:r>
                      <a:endParaRPr lang="en-US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Aug-15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Hollow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1490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4000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accent1"/>
                          </a:solidFill>
                          <a:effectLst/>
                        </a:rPr>
                        <a:t>37%</a:t>
                      </a:r>
                      <a:endParaRPr lang="en-US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Solid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2370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4000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accent1"/>
                          </a:solidFill>
                          <a:effectLst/>
                        </a:rPr>
                        <a:t>59%</a:t>
                      </a:r>
                      <a:endParaRPr lang="en-US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>
                          <a:effectLst/>
                        </a:rPr>
                        <a:t>Sep-15</a:t>
                      </a:r>
                      <a:endParaRPr lang="en-US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Hollow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1650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4000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accent1"/>
                          </a:solidFill>
                          <a:effectLst/>
                        </a:rPr>
                        <a:t>41%</a:t>
                      </a:r>
                      <a:endParaRPr lang="en-US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Solid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3110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4000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accent1"/>
                          </a:solidFill>
                          <a:effectLst/>
                        </a:rPr>
                        <a:t>78%</a:t>
                      </a:r>
                      <a:endParaRPr lang="en-US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>
                          <a:effectLst/>
                        </a:rPr>
                        <a:t>Nov-15</a:t>
                      </a:r>
                      <a:endParaRPr lang="en-US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Hollow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2670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4000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accent1"/>
                          </a:solidFill>
                          <a:effectLst/>
                        </a:rPr>
                        <a:t>67%</a:t>
                      </a:r>
                      <a:endParaRPr lang="en-US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Hollow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>
                          <a:effectLst/>
                        </a:rPr>
                        <a:t>2600</a:t>
                      </a:r>
                      <a:endParaRPr lang="en-US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4000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accent1"/>
                          </a:solidFill>
                          <a:effectLst/>
                        </a:rPr>
                        <a:t>65%</a:t>
                      </a:r>
                      <a:endParaRPr lang="en-US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Font typeface="Arial" charset="0"/>
                        <a:buNone/>
                      </a:pPr>
                      <a:r>
                        <a:rPr lang="en-US" sz="1100" u="none" strike="noStrike" kern="1200" dirty="0" smtClean="0">
                          <a:effectLst/>
                        </a:rPr>
                        <a:t>Hollow *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>
                          <a:effectLst/>
                        </a:rPr>
                        <a:t>2817</a:t>
                      </a:r>
                      <a:endParaRPr lang="en-US" sz="11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4000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accent1"/>
                          </a:solidFill>
                          <a:effectLst/>
                        </a:rPr>
                        <a:t>70%</a:t>
                      </a:r>
                      <a:endParaRPr lang="en-US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Font typeface="Arial" charset="0"/>
                        <a:buNone/>
                      </a:pPr>
                      <a:r>
                        <a:rPr lang="en-US" sz="1100" u="none" strike="noStrike" kern="1200" dirty="0" smtClean="0">
                          <a:effectLst/>
                        </a:rPr>
                        <a:t> Solid *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4492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u="none" strike="noStrike" kern="1200" dirty="0">
                          <a:effectLst/>
                        </a:rPr>
                        <a:t>4000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accent5"/>
                          </a:solidFill>
                          <a:effectLst/>
                        </a:rPr>
                        <a:t>112%</a:t>
                      </a:r>
                      <a:endParaRPr lang="en-US" sz="1100" b="1" u="none" strike="noStrike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LTRC tested hollow and solid blocks in Aug &amp; Sept 2015</a:t>
            </a:r>
          </a:p>
          <a:p>
            <a:pPr lvl="1"/>
            <a:r>
              <a:rPr lang="en-US" dirty="0"/>
              <a:t>All blocks &lt; 4,000 psi</a:t>
            </a:r>
          </a:p>
          <a:p>
            <a:pPr lvl="1"/>
            <a:r>
              <a:rPr lang="en-US" dirty="0"/>
              <a:t>Hollow blocks &lt; 1,900 psi</a:t>
            </a:r>
          </a:p>
          <a:p>
            <a:pPr lvl="1"/>
            <a:r>
              <a:rPr lang="en-US" dirty="0"/>
              <a:t>Contractor </a:t>
            </a:r>
            <a:r>
              <a:rPr lang="en-US" dirty="0" smtClean="0"/>
              <a:t>did not furnish results</a:t>
            </a:r>
            <a:endParaRPr lang="en-US" dirty="0"/>
          </a:p>
          <a:p>
            <a:r>
              <a:rPr lang="en-US" dirty="0"/>
              <a:t>Contractor: spec was confusing</a:t>
            </a:r>
          </a:p>
          <a:p>
            <a:pPr lvl="1"/>
            <a:r>
              <a:rPr lang="en-US" dirty="0"/>
              <a:t>Required 4,000 psi strength </a:t>
            </a:r>
            <a:r>
              <a:rPr lang="en-US" u="sng" dirty="0"/>
              <a:t>in addition to</a:t>
            </a:r>
            <a:r>
              <a:rPr lang="en-US" dirty="0"/>
              <a:t> ASTM C 90</a:t>
            </a:r>
          </a:p>
          <a:p>
            <a:pPr lvl="1"/>
            <a:r>
              <a:rPr lang="en-US" dirty="0"/>
              <a:t>Thus, 1,900 psi should be used</a:t>
            </a:r>
          </a:p>
          <a:p>
            <a:r>
              <a:rPr lang="en-US" dirty="0" smtClean="0"/>
              <a:t>LTRC </a:t>
            </a:r>
            <a:r>
              <a:rPr lang="en-US" dirty="0"/>
              <a:t>and Contractor’s lab tested again in Nov 2015</a:t>
            </a:r>
          </a:p>
          <a:p>
            <a:pPr lvl="1"/>
            <a:r>
              <a:rPr lang="en-US" dirty="0"/>
              <a:t>Hollow blocks &lt; 4,000 psi</a:t>
            </a:r>
          </a:p>
          <a:p>
            <a:pPr lvl="1"/>
            <a:r>
              <a:rPr lang="en-US" dirty="0"/>
              <a:t>Solid blocks </a:t>
            </a:r>
            <a:r>
              <a:rPr lang="en-US" dirty="0" smtClean="0"/>
              <a:t>passed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738396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CMU Compressive Strength Test Results</a:t>
            </a:r>
          </a:p>
          <a:p>
            <a:pPr algn="ctr"/>
            <a:r>
              <a:rPr lang="en-US" sz="1100" dirty="0" smtClean="0">
                <a:solidFill>
                  <a:schemeClr val="accent4"/>
                </a:solidFill>
              </a:rPr>
              <a:t>* Contractor’s Independent Lab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101600" dist="38100" dir="42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CMU Block Integrity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550545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Cracked Blocks Delivered to Site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transparency from </a:t>
            </a:r>
            <a:r>
              <a:rPr lang="en-US" dirty="0"/>
              <a:t>Contractor led to 1</a:t>
            </a:r>
            <a:r>
              <a:rPr lang="en-US" baseline="30000" dirty="0"/>
              <a:t>st</a:t>
            </a:r>
            <a:r>
              <a:rPr lang="en-US" dirty="0"/>
              <a:t> bridge being </a:t>
            </a:r>
            <a:r>
              <a:rPr lang="en-US" dirty="0" smtClean="0"/>
              <a:t>completed before issue could be resolved</a:t>
            </a:r>
            <a:endParaRPr lang="en-US" dirty="0"/>
          </a:p>
          <a:p>
            <a:pPr lvl="1"/>
            <a:r>
              <a:rPr lang="en-US" dirty="0"/>
              <a:t>Contractor’s pay will be penalized</a:t>
            </a:r>
          </a:p>
          <a:p>
            <a:pPr lvl="1"/>
            <a:r>
              <a:rPr lang="en-US" dirty="0"/>
              <a:t>Contractor must grout all cracked hollow </a:t>
            </a:r>
            <a:r>
              <a:rPr lang="en-US" dirty="0" smtClean="0"/>
              <a:t>blocks</a:t>
            </a:r>
          </a:p>
          <a:p>
            <a:r>
              <a:rPr lang="en-US" dirty="0"/>
              <a:t>Hollow blocks were </a:t>
            </a:r>
            <a:r>
              <a:rPr lang="en-US" dirty="0" smtClean="0"/>
              <a:t>rejected </a:t>
            </a:r>
            <a:r>
              <a:rPr lang="en-US" dirty="0" smtClean="0"/>
              <a:t>for 2</a:t>
            </a:r>
            <a:r>
              <a:rPr lang="en-US" baseline="30000" dirty="0" smtClean="0"/>
              <a:t>nd</a:t>
            </a:r>
            <a:r>
              <a:rPr lang="en-US" dirty="0" smtClean="0"/>
              <a:t> bridge</a:t>
            </a:r>
            <a:endParaRPr lang="en-US" dirty="0"/>
          </a:p>
          <a:p>
            <a:pPr lvl="1"/>
            <a:r>
              <a:rPr lang="en-US" dirty="0"/>
              <a:t>Contractor was allowed to use solid blocks at no added </a:t>
            </a:r>
            <a:r>
              <a:rPr lang="en-US" dirty="0" smtClean="0"/>
              <a:t>cost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6045"/>
            <a:ext cx="4038600" cy="311333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alpha val="0"/>
              </a:schemeClr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Contractor forgot to install bearing bed reinforcing</a:t>
            </a:r>
          </a:p>
          <a:p>
            <a:pPr lvl="1"/>
            <a:r>
              <a:rPr lang="en-US" dirty="0" smtClean="0"/>
              <a:t>“Can we just leave this out?”</a:t>
            </a:r>
          </a:p>
          <a:p>
            <a:r>
              <a:rPr lang="en-US" dirty="0" smtClean="0"/>
              <a:t>Had to cut geosynthetic to avoid deconstructing the abutment completely</a:t>
            </a:r>
          </a:p>
          <a:p>
            <a:pPr lvl="1"/>
            <a:r>
              <a:rPr lang="en-US" dirty="0" smtClean="0"/>
              <a:t>Seams were staggered vertically</a:t>
            </a:r>
          </a:p>
          <a:p>
            <a:r>
              <a:rPr lang="en-US" dirty="0" smtClean="0"/>
              <a:t>Clearly a case of field personnel not reading the Implementation Guide or plans</a:t>
            </a:r>
          </a:p>
          <a:p>
            <a:pPr lvl="1"/>
            <a:r>
              <a:rPr lang="en-US" dirty="0" smtClean="0"/>
              <a:t>Yes, the Contractor asked for extra time as a result!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Bed Reinforcement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675" y="5495925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GRS Profile Detail – Bearing Bed Reinforcing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6375" y="3409950"/>
            <a:ext cx="1752600" cy="990600"/>
          </a:xfrm>
          <a:prstGeom prst="roundRect">
            <a:avLst/>
          </a:prstGeom>
          <a:solidFill>
            <a:schemeClr val="accent1">
              <a:alpha val="3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Contractor tore out approaches early in project</a:t>
            </a:r>
          </a:p>
          <a:p>
            <a:pPr lvl="1"/>
            <a:r>
              <a:rPr lang="en-US" dirty="0" smtClean="0"/>
              <a:t>Brought in wet material which delayed subgrade prep</a:t>
            </a:r>
          </a:p>
          <a:p>
            <a:pPr lvl="1"/>
            <a:r>
              <a:rPr lang="en-US" dirty="0" smtClean="0"/>
              <a:t>GRS schedule affected due to concurrent approach work</a:t>
            </a:r>
          </a:p>
          <a:p>
            <a:pPr lvl="1"/>
            <a:r>
              <a:rPr lang="en-US" dirty="0" smtClean="0"/>
              <a:t>Delays spread to all phases of the project</a:t>
            </a:r>
          </a:p>
          <a:p>
            <a:r>
              <a:rPr lang="en-US" dirty="0" smtClean="0"/>
              <a:t>Contractor submitted several claims for extra time</a:t>
            </a:r>
          </a:p>
          <a:p>
            <a:pPr lvl="1"/>
            <a:r>
              <a:rPr lang="en-US" dirty="0" smtClean="0"/>
              <a:t>YouTube video from the pre-bid meeting was “misleading”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101600" dist="38100" dir="42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Construction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0948" y="5488199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Looking South Along Hwy 91 from Cofferdam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the Implementation Guide</a:t>
            </a:r>
          </a:p>
          <a:p>
            <a:r>
              <a:rPr lang="en-US" dirty="0" smtClean="0"/>
              <a:t>Use a spreadsheet to get a handle on the sensitivity of the GRS abutment to changes in various design parameters</a:t>
            </a:r>
          </a:p>
          <a:p>
            <a:r>
              <a:rPr lang="en-US" dirty="0"/>
              <a:t>Help educate </a:t>
            </a:r>
            <a:r>
              <a:rPr lang="en-US" dirty="0" smtClean="0"/>
              <a:t>the Department about the project</a:t>
            </a:r>
            <a:endParaRPr lang="en-US" dirty="0"/>
          </a:p>
          <a:p>
            <a:pPr lvl="1"/>
            <a:r>
              <a:rPr lang="en-US" dirty="0"/>
              <a:t>Discourage overdesign just because it’s a “new” technology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Implementation Guide to </a:t>
            </a:r>
            <a:r>
              <a:rPr lang="en-US" dirty="0" smtClean="0"/>
              <a:t>Bridge Engineers </a:t>
            </a:r>
            <a:r>
              <a:rPr lang="en-US" dirty="0"/>
              <a:t>&amp; </a:t>
            </a:r>
            <a:r>
              <a:rPr lang="en-US" dirty="0" smtClean="0"/>
              <a:t>Project Managers</a:t>
            </a:r>
            <a:endParaRPr lang="en-US" dirty="0"/>
          </a:p>
          <a:p>
            <a:pPr lvl="1"/>
            <a:r>
              <a:rPr lang="en-US" dirty="0" smtClean="0"/>
              <a:t>We are considering additional GRS implementation as a result of success in this regard</a:t>
            </a:r>
          </a:p>
          <a:p>
            <a:pPr lvl="2"/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(DESIGN)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 FHWA guide spec as much as possible!</a:t>
            </a:r>
          </a:p>
          <a:p>
            <a:r>
              <a:rPr lang="en-US" dirty="0"/>
              <a:t>Let experienced district/field personnel review plans &amp; specs</a:t>
            </a:r>
          </a:p>
          <a:p>
            <a:r>
              <a:rPr lang="en-US" dirty="0" smtClean="0"/>
              <a:t>Separate specs from guidelines, plans versus specs</a:t>
            </a:r>
          </a:p>
          <a:p>
            <a:pPr lvl="1"/>
            <a:r>
              <a:rPr lang="en-US" dirty="0" smtClean="0"/>
              <a:t>Leave flexibility for experienced field personnel to enforce/modify method compaction spec if needed</a:t>
            </a:r>
          </a:p>
          <a:p>
            <a:r>
              <a:rPr lang="en-US" dirty="0" smtClean="0"/>
              <a:t>Make spec relevant locally</a:t>
            </a:r>
          </a:p>
          <a:p>
            <a:pPr lvl="1"/>
            <a:r>
              <a:rPr lang="en-US" dirty="0" smtClean="0"/>
              <a:t>Climate concerns </a:t>
            </a:r>
          </a:p>
          <a:p>
            <a:pPr lvl="1"/>
            <a:r>
              <a:rPr lang="en-US" dirty="0" smtClean="0"/>
              <a:t>Material availability</a:t>
            </a:r>
          </a:p>
          <a:p>
            <a:r>
              <a:rPr lang="en-US" dirty="0" smtClean="0"/>
              <a:t>Make sure local FHWA reps are in touch with FHWA subject matter experts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(Specifications)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Project is located along LA Hwy 91 in Vermilion Parish</a:t>
            </a:r>
          </a:p>
          <a:p>
            <a:r>
              <a:rPr lang="en-US" dirty="0" smtClean="0"/>
              <a:t>Consisted of replacement of two timber bridges over </a:t>
            </a:r>
            <a:r>
              <a:rPr lang="en-US" dirty="0" err="1" smtClean="0"/>
              <a:t>Maree</a:t>
            </a:r>
            <a:r>
              <a:rPr lang="en-US" dirty="0" smtClean="0"/>
              <a:t> Michel Canal</a:t>
            </a:r>
          </a:p>
          <a:p>
            <a:r>
              <a:rPr lang="en-US" dirty="0" smtClean="0"/>
              <a:t>First GRS abutments designed &amp; constructed for LADOTD projects</a:t>
            </a:r>
          </a:p>
          <a:p>
            <a:pPr lvl="1"/>
            <a:r>
              <a:rPr lang="en-US" dirty="0" smtClean="0"/>
              <a:t>Every Day Counts initiative</a:t>
            </a:r>
          </a:p>
          <a:p>
            <a:r>
              <a:rPr lang="en-US" dirty="0" smtClean="0"/>
              <a:t>Designed in-house and let for bidding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910642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101600" dist="38100" dir="42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67400" y="4419600"/>
            <a:ext cx="304800" cy="304800"/>
          </a:xfrm>
          <a:prstGeom prst="ellipse">
            <a:avLst/>
          </a:prstGeom>
          <a:solidFill>
            <a:schemeClr val="accent1">
              <a:alpha val="26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7944" y="5445580"/>
            <a:ext cx="397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Project Location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 a mandatory pre-bid meeting</a:t>
            </a:r>
          </a:p>
          <a:p>
            <a:r>
              <a:rPr lang="en-US" dirty="0" smtClean="0"/>
              <a:t>Inform potential bidders that a YouTube video is not the basis for a bid</a:t>
            </a:r>
          </a:p>
          <a:p>
            <a:r>
              <a:rPr lang="en-US" dirty="0" smtClean="0"/>
              <a:t>Make earthwork contractors aware of the project letting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(Bids)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pilot project, select a site that is easy to dewater</a:t>
            </a:r>
          </a:p>
          <a:p>
            <a:r>
              <a:rPr lang="en-US" dirty="0" smtClean="0"/>
              <a:t>Enforce compaction spec</a:t>
            </a:r>
          </a:p>
          <a:p>
            <a:pPr lvl="1"/>
            <a:r>
              <a:rPr lang="en-US" dirty="0" smtClean="0"/>
              <a:t>Require certain best practices such as hand tamping and walking on blocks – referring to Implementation Guide is not enough</a:t>
            </a:r>
          </a:p>
          <a:p>
            <a:pPr lvl="1"/>
            <a:r>
              <a:rPr lang="en-US" dirty="0" smtClean="0"/>
              <a:t>Since a method spec is harder to quantify with records, make sure the inspector is experienced</a:t>
            </a:r>
          </a:p>
          <a:p>
            <a:pPr lvl="1"/>
            <a:r>
              <a:rPr lang="en-US" dirty="0" smtClean="0"/>
              <a:t>Discourage modifications to the blocks as substitute for good compaction</a:t>
            </a:r>
          </a:p>
          <a:p>
            <a:r>
              <a:rPr lang="en-US" dirty="0" smtClean="0"/>
              <a:t>Incorporate a detailed QA/QC plan for the facing elements</a:t>
            </a:r>
          </a:p>
          <a:p>
            <a:pPr lvl="1"/>
            <a:r>
              <a:rPr lang="en-US" dirty="0" smtClean="0"/>
              <a:t>Have a mechanism to reject facing elements in the field</a:t>
            </a:r>
          </a:p>
          <a:p>
            <a:r>
              <a:rPr lang="en-US" dirty="0" smtClean="0"/>
              <a:t>Review plans and specs with contractor on a regular basis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(Construction)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2" b="6407"/>
          <a:stretch/>
        </p:blipFill>
        <p:spPr>
          <a:xfrm>
            <a:off x="381000" y="1828800"/>
            <a:ext cx="4023360" cy="182063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101600" dist="38100" dir="42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Rural setting with low ADT </a:t>
            </a:r>
          </a:p>
          <a:p>
            <a:pPr lvl="1"/>
            <a:r>
              <a:rPr lang="en-US" dirty="0" smtClean="0"/>
              <a:t>&lt; 500 vehicles</a:t>
            </a:r>
          </a:p>
          <a:p>
            <a:r>
              <a:rPr lang="en-US" dirty="0" smtClean="0"/>
              <a:t>Relatively short spans</a:t>
            </a:r>
          </a:p>
          <a:p>
            <a:pPr lvl="1"/>
            <a:r>
              <a:rPr lang="en-US" dirty="0" smtClean="0"/>
              <a:t>Creek Bridge: 35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1"/>
            <a:r>
              <a:rPr lang="en-US" dirty="0" err="1" smtClean="0"/>
              <a:t>Maree</a:t>
            </a:r>
            <a:r>
              <a:rPr lang="en-US" dirty="0" smtClean="0"/>
              <a:t> Michel Bridge: 72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Bridges span irrigation canals with virtually no flow</a:t>
            </a:r>
          </a:p>
          <a:p>
            <a:pPr lvl="1"/>
            <a:r>
              <a:rPr lang="en-US" dirty="0" smtClean="0"/>
              <a:t>Minimal scour concerns</a:t>
            </a:r>
          </a:p>
          <a:p>
            <a:pPr lvl="1"/>
            <a:r>
              <a:rPr lang="en-US" dirty="0" smtClean="0"/>
              <a:t>Very little fluctuation in water elevation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Site Selection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76928"/>
            <a:ext cx="4023360" cy="1742872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101600" dist="38100" dir="42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5492" y="6071508"/>
            <a:ext cx="397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Old Creek Bridge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492" y="3703868"/>
            <a:ext cx="397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Old </a:t>
            </a:r>
            <a:r>
              <a:rPr lang="en-US" sz="1600" b="1" dirty="0" err="1" smtClean="0">
                <a:solidFill>
                  <a:schemeClr val="accent4"/>
                </a:solidFill>
              </a:rPr>
              <a:t>Maree</a:t>
            </a:r>
            <a:r>
              <a:rPr lang="en-US" sz="1600" b="1" dirty="0" smtClean="0">
                <a:solidFill>
                  <a:schemeClr val="accent4"/>
                </a:solidFill>
              </a:rPr>
              <a:t> Michel Bridge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Geology</a:t>
            </a:r>
            <a:endParaRPr lang="en-US" dirty="0"/>
          </a:p>
        </p:txBody>
      </p:sp>
      <p:pic>
        <p:nvPicPr>
          <p:cNvPr id="4" name="Content Placeholder 3" descr="Louisiana 100K.pdf - Adobe Acrobat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40" y="1859280"/>
            <a:ext cx="8137876" cy="4389120"/>
          </a:xfrm>
          <a:prstGeom prst="rect">
            <a:avLst/>
          </a:prstGeom>
          <a:noFill/>
          <a:ln w="190500" cap="sq">
            <a:noFill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  <p:pic>
        <p:nvPicPr>
          <p:cNvPr id="5" name="Picture 4" descr="Louisiana 100K.pdf - Adobe Acroba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7184" y="1733548"/>
            <a:ext cx="4189615" cy="2560320"/>
          </a:xfrm>
          <a:prstGeom prst="rect">
            <a:avLst/>
          </a:prstGeom>
          <a:ln w="15875">
            <a:solidFill>
              <a:schemeClr val="bg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ular Callout 7"/>
          <p:cNvSpPr/>
          <p:nvPr/>
        </p:nvSpPr>
        <p:spPr>
          <a:xfrm>
            <a:off x="2895600" y="5181600"/>
            <a:ext cx="1371600" cy="609600"/>
          </a:xfrm>
          <a:prstGeom prst="wedgeRectCallout">
            <a:avLst>
              <a:gd name="adj1" fmla="val 64881"/>
              <a:gd name="adj2" fmla="val 116071"/>
            </a:avLst>
          </a:prstGeom>
          <a:solidFill>
            <a:schemeClr val="bg1">
              <a:alpha val="92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Approx. Site Location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267452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Geological Map of Project Site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6758\Desktop\GRS Presentation\Sheet 0104.tif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678" y="1586048"/>
            <a:ext cx="8897302" cy="27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8599" y="3673972"/>
            <a:ext cx="8686801" cy="1669330"/>
            <a:chOff x="381000" y="3685848"/>
            <a:chExt cx="5051958" cy="1669330"/>
          </a:xfrm>
        </p:grpSpPr>
        <p:sp>
          <p:nvSpPr>
            <p:cNvPr id="6" name="Rectangle 5"/>
            <p:cNvSpPr/>
            <p:nvPr/>
          </p:nvSpPr>
          <p:spPr>
            <a:xfrm>
              <a:off x="381000" y="3685848"/>
              <a:ext cx="5051922" cy="320040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accent5">
                  <a:lumMod val="50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Clay						          Su = 1,740 </a:t>
              </a:r>
              <a:r>
                <a:rPr lang="en-US" dirty="0" err="1" smtClean="0"/>
                <a:t>psf</a:t>
              </a:r>
              <a:r>
                <a:rPr lang="en-US" dirty="0" smtClean="0"/>
                <a:t>, </a:t>
              </a:r>
              <a:r>
                <a:rPr lang="el-GR" dirty="0" smtClean="0">
                  <a:latin typeface="Calibri"/>
                </a:rPr>
                <a:t>γ</a:t>
              </a:r>
              <a:r>
                <a:rPr lang="en-US" dirty="0" smtClean="0">
                  <a:latin typeface="Calibri"/>
                </a:rPr>
                <a:t> = 125 </a:t>
              </a:r>
              <a:r>
                <a:rPr lang="en-US" dirty="0" err="1" smtClean="0">
                  <a:latin typeface="Calibri"/>
                </a:rPr>
                <a:t>cf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4015842"/>
              <a:ext cx="5051922" cy="320040"/>
            </a:xfrm>
            <a:prstGeom prst="rect">
              <a:avLst/>
            </a:prstGeom>
            <a:solidFill>
              <a:srgbClr val="B59B2D">
                <a:alpha val="80000"/>
              </a:srgbClr>
            </a:solidFill>
            <a:ln w="12700">
              <a:solidFill>
                <a:schemeClr val="accent5">
                  <a:lumMod val="50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Sandy Silt						        </a:t>
              </a:r>
              <a:r>
                <a:rPr lang="el-GR" dirty="0" smtClean="0">
                  <a:latin typeface="Calibri"/>
                </a:rPr>
                <a:t>φ</a:t>
              </a:r>
              <a:r>
                <a:rPr lang="en-US" dirty="0" smtClean="0">
                  <a:latin typeface="Calibri"/>
                </a:rPr>
                <a:t> &gt; 30</a:t>
              </a:r>
              <a:r>
                <a:rPr lang="en-US" dirty="0" smtClean="0"/>
                <a:t>, </a:t>
              </a:r>
              <a:r>
                <a:rPr lang="el-GR" dirty="0"/>
                <a:t>γ</a:t>
              </a:r>
              <a:r>
                <a:rPr lang="en-US" dirty="0">
                  <a:latin typeface="Calibri"/>
                </a:rPr>
                <a:t> = </a:t>
              </a:r>
              <a:r>
                <a:rPr lang="en-US" dirty="0" smtClean="0">
                  <a:latin typeface="Calibri"/>
                </a:rPr>
                <a:t>122 </a:t>
              </a:r>
              <a:r>
                <a:rPr lang="en-US" dirty="0" err="1" smtClean="0">
                  <a:latin typeface="Calibri"/>
                </a:rPr>
                <a:t>cf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36" y="4337462"/>
              <a:ext cx="5051922" cy="320040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accent5">
                  <a:lumMod val="50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Clay           					        Su </a:t>
              </a:r>
              <a:r>
                <a:rPr lang="en-US" dirty="0"/>
                <a:t>= </a:t>
              </a:r>
              <a:r>
                <a:rPr lang="en-US" dirty="0" smtClean="0"/>
                <a:t>2,100 </a:t>
              </a:r>
              <a:r>
                <a:rPr lang="en-US" dirty="0"/>
                <a:t>psf, </a:t>
              </a:r>
              <a:r>
                <a:rPr lang="el-GR" dirty="0"/>
                <a:t>γ</a:t>
              </a:r>
              <a:r>
                <a:rPr lang="en-US" dirty="0">
                  <a:latin typeface="Calibri"/>
                </a:rPr>
                <a:t> = </a:t>
              </a:r>
              <a:r>
                <a:rPr lang="en-US" dirty="0" smtClean="0">
                  <a:latin typeface="Calibri"/>
                </a:rPr>
                <a:t>117 </a:t>
              </a:r>
              <a:r>
                <a:rPr lang="en-US" dirty="0" err="1">
                  <a:latin typeface="Calibri"/>
                </a:rPr>
                <a:t>pcf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4660076"/>
              <a:ext cx="5051922" cy="369124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accent5">
                  <a:lumMod val="50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Clay		 				          Su </a:t>
              </a:r>
              <a:r>
                <a:rPr lang="en-US" dirty="0"/>
                <a:t>= </a:t>
              </a:r>
              <a:r>
                <a:rPr lang="en-US" dirty="0" smtClean="0"/>
                <a:t>1,500 </a:t>
              </a:r>
              <a:r>
                <a:rPr lang="en-US" dirty="0" err="1"/>
                <a:t>psf</a:t>
              </a:r>
              <a:r>
                <a:rPr lang="en-US" dirty="0"/>
                <a:t>, </a:t>
              </a:r>
              <a:r>
                <a:rPr lang="el-GR" dirty="0"/>
                <a:t>γ</a:t>
              </a:r>
              <a:r>
                <a:rPr lang="en-US" dirty="0">
                  <a:latin typeface="Calibri"/>
                </a:rPr>
                <a:t> = </a:t>
              </a:r>
              <a:r>
                <a:rPr lang="en-US" dirty="0" smtClean="0">
                  <a:latin typeface="Calibri"/>
                </a:rPr>
                <a:t>118 </a:t>
              </a:r>
              <a:r>
                <a:rPr lang="en-US" dirty="0" err="1" smtClean="0">
                  <a:latin typeface="Calibri"/>
                </a:rPr>
                <a:t>cf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5035138"/>
              <a:ext cx="5051922" cy="320040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accent5">
                  <a:lumMod val="50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Clay         					                           Su </a:t>
              </a:r>
              <a:r>
                <a:rPr lang="en-US" dirty="0"/>
                <a:t>= </a:t>
              </a:r>
              <a:r>
                <a:rPr lang="en-US" dirty="0" smtClean="0"/>
                <a:t>820 </a:t>
              </a:r>
              <a:r>
                <a:rPr lang="en-US" dirty="0"/>
                <a:t>psf, </a:t>
              </a:r>
              <a:r>
                <a:rPr lang="el-GR" dirty="0"/>
                <a:t>γ</a:t>
              </a:r>
              <a:r>
                <a:rPr lang="en-US" dirty="0">
                  <a:latin typeface="Calibri"/>
                </a:rPr>
                <a:t> = </a:t>
              </a:r>
              <a:r>
                <a:rPr lang="en-US" dirty="0" smtClean="0">
                  <a:latin typeface="Calibri"/>
                </a:rPr>
                <a:t>122 </a:t>
              </a:r>
              <a:r>
                <a:rPr lang="en-US" dirty="0" err="1">
                  <a:latin typeface="Calibri"/>
                </a:rPr>
                <a:t>pcf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Soil Profile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536394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Undrained Shear Strength and Unit Weight of Foundation Soil Layers</a:t>
            </a:r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FHWA Implementation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commenced with hand </a:t>
            </a:r>
            <a:r>
              <a:rPr lang="en-US" dirty="0" err="1" smtClean="0"/>
              <a:t>calcs</a:t>
            </a:r>
            <a:r>
              <a:rPr lang="en-US" dirty="0" smtClean="0"/>
              <a:t> </a:t>
            </a:r>
            <a:r>
              <a:rPr lang="en-US" dirty="0"/>
              <a:t>closely following the FHWA guide</a:t>
            </a:r>
          </a:p>
          <a:p>
            <a:r>
              <a:rPr lang="en-US" dirty="0" smtClean="0"/>
              <a:t>GRS had to be “sold” to </a:t>
            </a:r>
            <a:r>
              <a:rPr lang="en-US" dirty="0"/>
              <a:t>other LADOTD </a:t>
            </a:r>
            <a:r>
              <a:rPr lang="en-US" dirty="0" smtClean="0"/>
              <a:t>sections (Bridge Design, Project Management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Chapters </a:t>
            </a:r>
            <a:r>
              <a:rPr lang="en-US" dirty="0"/>
              <a:t>3 (materials), 4 (design), and 7 (construction</a:t>
            </a:r>
            <a:r>
              <a:rPr lang="en-US" dirty="0" smtClean="0"/>
              <a:t>) were helpful in this regard</a:t>
            </a:r>
            <a:endParaRPr lang="en-US" dirty="0"/>
          </a:p>
          <a:p>
            <a:pPr lvl="1"/>
            <a:r>
              <a:rPr lang="en-US" dirty="0" smtClean="0"/>
              <a:t>Overdesign </a:t>
            </a:r>
            <a:r>
              <a:rPr lang="en-US" dirty="0"/>
              <a:t>of bridge to account for </a:t>
            </a:r>
            <a:r>
              <a:rPr lang="en-US" u="sng" dirty="0"/>
              <a:t>perceived</a:t>
            </a:r>
            <a:r>
              <a:rPr lang="en-US" dirty="0"/>
              <a:t> weaknesses of the </a:t>
            </a:r>
            <a:r>
              <a:rPr lang="en-US" dirty="0" smtClean="0"/>
              <a:t>method was discouraged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9445" y="613201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FHWA-HRT-11-026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23" y="1719263"/>
            <a:ext cx="3386354" cy="44069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2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7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Stability Analysis Spreadsheet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9" y="1745141"/>
            <a:ext cx="3462250" cy="448056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alpha val="0"/>
              </a:schemeClr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62484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LADOTD GRS Analysis Spreadsheet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Back and forth with Bridge Design section required iterative approach</a:t>
            </a:r>
          </a:p>
          <a:p>
            <a:pPr lvl="1"/>
            <a:r>
              <a:rPr lang="en-US" dirty="0" smtClean="0"/>
              <a:t>Span configuration</a:t>
            </a:r>
          </a:p>
          <a:p>
            <a:pPr lvl="1"/>
            <a:r>
              <a:rPr lang="en-US" dirty="0"/>
              <a:t>Loads &amp; moments</a:t>
            </a:r>
          </a:p>
          <a:p>
            <a:pPr lvl="1"/>
            <a:r>
              <a:rPr lang="en-US" dirty="0" smtClean="0"/>
              <a:t>Beam seat size</a:t>
            </a:r>
          </a:p>
          <a:p>
            <a:r>
              <a:rPr lang="en-US" dirty="0" smtClean="0"/>
              <a:t>A spreadsheet was developed for the GRS design</a:t>
            </a:r>
          </a:p>
          <a:p>
            <a:pPr lvl="1"/>
            <a:r>
              <a:rPr lang="en-US" dirty="0" smtClean="0"/>
              <a:t>Quickly accommodated minor changes in structural design</a:t>
            </a:r>
          </a:p>
          <a:p>
            <a:pPr lvl="1"/>
            <a:r>
              <a:rPr lang="en-US" dirty="0" smtClean="0"/>
              <a:t>Allowed for parametric studies to get a feel for sensitivity of the design to various factors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3">
      <a:dk1>
        <a:srgbClr val="000000"/>
      </a:dk1>
      <a:lt1>
        <a:sysClr val="window" lastClr="FFFFFF"/>
      </a:lt1>
      <a:dk2>
        <a:srgbClr val="534949"/>
      </a:dk2>
      <a:lt2>
        <a:srgbClr val="CCD1B9"/>
      </a:lt2>
      <a:accent1>
        <a:srgbClr val="CE6752"/>
      </a:accent1>
      <a:accent2>
        <a:srgbClr val="4C83C0"/>
      </a:accent2>
      <a:accent3>
        <a:srgbClr val="928B70"/>
      </a:accent3>
      <a:accent4>
        <a:srgbClr val="87706B"/>
      </a:accent4>
      <a:accent5>
        <a:srgbClr val="6C8A58"/>
      </a:accent5>
      <a:accent6>
        <a:srgbClr val="6F777D"/>
      </a:accent6>
      <a:hlink>
        <a:srgbClr val="516742"/>
      </a:hlink>
      <a:folHlink>
        <a:srgbClr val="C0C0C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22267</TotalTime>
  <Words>1623</Words>
  <Application>Microsoft Office PowerPoint</Application>
  <PresentationFormat>On-screen Show (4:3)</PresentationFormat>
  <Paragraphs>275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Grid</vt:lpstr>
      <vt:lpstr>Maree Michel Bridge GRS-IBS Abutment: Lessons Learned</vt:lpstr>
      <vt:lpstr>Project Overview</vt:lpstr>
      <vt:lpstr>Project Overview</vt:lpstr>
      <vt:lpstr>Project Site Selection</vt:lpstr>
      <vt:lpstr>Site Geology</vt:lpstr>
      <vt:lpstr>Generalized Soil Profile</vt:lpstr>
      <vt:lpstr>Design</vt:lpstr>
      <vt:lpstr>FHWA Implementation Guide</vt:lpstr>
      <vt:lpstr>Stability Analysis Spreadsheet</vt:lpstr>
      <vt:lpstr>Stability Analysis Spreadsheet</vt:lpstr>
      <vt:lpstr>Specifications &amp; Bids</vt:lpstr>
      <vt:lpstr>Specifications</vt:lpstr>
      <vt:lpstr>Specification Writing Challenges</vt:lpstr>
      <vt:lpstr>September 2013 Letting</vt:lpstr>
      <vt:lpstr>Aggregate Gradation Specification</vt:lpstr>
      <vt:lpstr>CMU Block Specification</vt:lpstr>
      <vt:lpstr>March 2014 ReLetting</vt:lpstr>
      <vt:lpstr>Construction</vt:lpstr>
      <vt:lpstr>Cofferdam</vt:lpstr>
      <vt:lpstr>Cofferdam</vt:lpstr>
      <vt:lpstr>CMU Block Alignment</vt:lpstr>
      <vt:lpstr>CMU Block Alignment</vt:lpstr>
      <vt:lpstr>CMU Block Integrity</vt:lpstr>
      <vt:lpstr>CMU Block Integrity</vt:lpstr>
      <vt:lpstr>CMU Block Integrity</vt:lpstr>
      <vt:lpstr>Bearing Bed Reinforcement</vt:lpstr>
      <vt:lpstr>Approach Construction</vt:lpstr>
      <vt:lpstr>Lessons Learned (DESIGN)</vt:lpstr>
      <vt:lpstr>Lessons Learned (Specifications)</vt:lpstr>
      <vt:lpstr>Lessons Learned (Bids)</vt:lpstr>
      <vt:lpstr>Lessons Learned (Construction)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LADOTD Driven Pile Design &amp; Verification</dc:title>
  <dc:creator>Jesse Rauser</dc:creator>
  <cp:lastModifiedBy>Jesse Rauser</cp:lastModifiedBy>
  <cp:revision>711</cp:revision>
  <dcterms:created xsi:type="dcterms:W3CDTF">2006-08-16T00:00:00Z</dcterms:created>
  <dcterms:modified xsi:type="dcterms:W3CDTF">2016-11-07T15:56:04Z</dcterms:modified>
</cp:coreProperties>
</file>